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7" r:id="rId2"/>
    <p:sldId id="258" r:id="rId3"/>
    <p:sldId id="285" r:id="rId4"/>
    <p:sldId id="286" r:id="rId5"/>
    <p:sldId id="259" r:id="rId6"/>
    <p:sldId id="260" r:id="rId7"/>
    <p:sldId id="261" r:id="rId8"/>
    <p:sldId id="287" r:id="rId9"/>
    <p:sldId id="284" r:id="rId10"/>
    <p:sldId id="291" r:id="rId11"/>
    <p:sldId id="262" r:id="rId12"/>
    <p:sldId id="263" r:id="rId13"/>
    <p:sldId id="264" r:id="rId14"/>
    <p:sldId id="265" r:id="rId15"/>
    <p:sldId id="266" r:id="rId16"/>
    <p:sldId id="288" r:id="rId17"/>
    <p:sldId id="267" r:id="rId18"/>
    <p:sldId id="272" r:id="rId19"/>
    <p:sldId id="290" r:id="rId20"/>
    <p:sldId id="268" r:id="rId21"/>
    <p:sldId id="269" r:id="rId22"/>
    <p:sldId id="270" r:id="rId23"/>
    <p:sldId id="271" r:id="rId24"/>
    <p:sldId id="273" r:id="rId25"/>
    <p:sldId id="274" r:id="rId26"/>
    <p:sldId id="289" r:id="rId27"/>
    <p:sldId id="276" r:id="rId28"/>
    <p:sldId id="277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C401B-8D85-4418-BFA4-FA1435C748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AD664-2DE5-4C45-994D-C594A925C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47880-4C36-45E6-9EB4-3BE6F3E7F79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64698A-3A8A-4910-BD51-86D4DEA2C1BD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C1F743-0019-4EE6-BF91-408A836A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02688" cy="4535487"/>
          </a:xfrm>
        </p:spPr>
        <p:txBody>
          <a:bodyPr/>
          <a:lstStyle/>
          <a:p>
            <a:r>
              <a:rPr lang="en-US" sz="2400" dirty="0"/>
              <a:t>CHEM.B.1.1.1 Apply the mole concept to representative particles (e.g., counting, determining mass of atoms, ions, molecules, and/or formula units).</a:t>
            </a:r>
          </a:p>
          <a:p>
            <a:r>
              <a:rPr lang="en-US" sz="2400" dirty="0"/>
              <a:t>CHEM.B.2.1.2 Use stoichiometric relationships to calculate the amounts of reactants and products involved in a chemical reaction.</a:t>
            </a:r>
          </a:p>
          <a:p>
            <a:r>
              <a:rPr lang="en-US" sz="2400" dirty="0"/>
              <a:t>CHEM.B.2.1.1 Describe the roles of limiting and excess reactants in chemical reactions. </a:t>
            </a:r>
          </a:p>
          <a:p>
            <a:r>
              <a:rPr lang="en-US" sz="2400" dirty="0"/>
              <a:t>CHEM.B.2.1.4 Predict products of simple chemical reactions (e.g., synthesis, decomposition, single replacement, double replacement, combustion).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9 Standards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481328"/>
                <a:ext cx="8915400" cy="4525963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1800" dirty="0" smtClean="0"/>
                  <a:t>g known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𝑘𝑛𝑜𝑤𝑛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𝑚𝑜𝑙𝑎𝑟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𝑚𝑎𝑠𝑠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𝑘𝑛𝑜𝑤𝑛</m:t>
                        </m:r>
                      </m:den>
                    </m:f>
                  </m:oMath>
                </a14:m>
                <a:r>
                  <a:rPr lang="en-US" sz="20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𝑘𝑛𝑜𝑤𝑛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      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𝑘𝑛𝑜𝑤𝑛</m:t>
                        </m:r>
                      </m:den>
                    </m:f>
                  </m:oMath>
                </a14:m>
                <a:r>
                  <a:rPr lang="en-US" sz="20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𝑚𝑜𝑙𝑎𝑟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𝑚𝑎𝑠𝑠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𝑘𝑛𝑜𝑤𝑛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     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𝑢𝑛𝑘𝑛𝑜𝑤𝑛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481328"/>
                <a:ext cx="891540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325" y="1600200"/>
            <a:ext cx="461749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76082" y="1752600"/>
            <a:ext cx="461749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31709" y="1417638"/>
            <a:ext cx="461749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9337" y="1874293"/>
            <a:ext cx="461749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78505" y="1375261"/>
            <a:ext cx="461749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Example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26488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/>
              <a:t>25.0 g of NH</a:t>
            </a:r>
            <a:r>
              <a:rPr lang="en-US" sz="2700" baseline="-25000" dirty="0"/>
              <a:t>4</a:t>
            </a:r>
            <a:r>
              <a:rPr lang="en-US" sz="2700" dirty="0"/>
              <a:t>NO</a:t>
            </a:r>
            <a:r>
              <a:rPr lang="en-US" sz="2700" baseline="-25000" dirty="0"/>
              <a:t>3</a:t>
            </a:r>
            <a:r>
              <a:rPr lang="en-US" sz="2700" dirty="0"/>
              <a:t> produces N</a:t>
            </a:r>
            <a:r>
              <a:rPr lang="en-US" sz="2700" baseline="-25000" dirty="0"/>
              <a:t>2</a:t>
            </a:r>
            <a:r>
              <a:rPr lang="en-US" sz="2700" dirty="0"/>
              <a:t>O gas and H</a:t>
            </a:r>
            <a:r>
              <a:rPr lang="en-US" sz="2700" baseline="-25000" dirty="0"/>
              <a:t>2</a:t>
            </a:r>
            <a:r>
              <a:rPr lang="en-US" sz="2700" dirty="0"/>
              <a:t>O.  Determine the mass of water produced.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Solution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</p:spPr>
        <p:txBody>
          <a:bodyPr>
            <a:normAutofit/>
          </a:bodyPr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/>
              <a:t>Write the balanced chemical equation: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FF0000"/>
                </a:solidFill>
              </a:rPr>
              <a:t>NH</a:t>
            </a:r>
            <a:r>
              <a:rPr lang="en-US" sz="2200" baseline="-25000" dirty="0">
                <a:solidFill>
                  <a:srgbClr val="FF0000"/>
                </a:solidFill>
              </a:rPr>
              <a:t>4</a:t>
            </a:r>
            <a:r>
              <a:rPr lang="en-US" sz="2200" dirty="0">
                <a:solidFill>
                  <a:srgbClr val="FF0000"/>
                </a:solidFill>
              </a:rPr>
              <a:t>NO</a:t>
            </a:r>
            <a:r>
              <a:rPr lang="en-US" sz="2200" baseline="-25000" dirty="0">
                <a:solidFill>
                  <a:srgbClr val="FF0000"/>
                </a:solidFill>
              </a:rPr>
              <a:t>3(s)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 N</a:t>
            </a:r>
            <a:r>
              <a:rPr lang="en-US" sz="22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2200" baseline="-25000" dirty="0">
                <a:solidFill>
                  <a:srgbClr val="FF0000"/>
                </a:solidFill>
                <a:sym typeface="Wingdings" pitchFamily="2" charset="2"/>
              </a:rPr>
              <a:t>(g)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 + 2H</a:t>
            </a:r>
            <a:r>
              <a:rPr lang="en-US" sz="22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2200" baseline="-25000" dirty="0">
                <a:solidFill>
                  <a:srgbClr val="FF0000"/>
                </a:solidFill>
                <a:sym typeface="Wingdings" pitchFamily="2" charset="2"/>
              </a:rPr>
              <a:t>(g)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0033CC"/>
                </a:solidFill>
              </a:rPr>
              <a:t>25.0 </a:t>
            </a:r>
            <a:r>
              <a:rPr lang="en-US" sz="2200" dirty="0">
                <a:solidFill>
                  <a:srgbClr val="0033CC"/>
                </a:solidFill>
              </a:rPr>
              <a:t>g NH</a:t>
            </a:r>
            <a:r>
              <a:rPr lang="en-US" sz="2200" baseline="-25000" dirty="0">
                <a:solidFill>
                  <a:srgbClr val="0033CC"/>
                </a:solidFill>
              </a:rPr>
              <a:t>4</a:t>
            </a:r>
            <a:r>
              <a:rPr lang="en-US" sz="2200" dirty="0">
                <a:solidFill>
                  <a:srgbClr val="0033CC"/>
                </a:solidFill>
              </a:rPr>
              <a:t>NO</a:t>
            </a:r>
            <a:r>
              <a:rPr lang="en-US" sz="2200" baseline="-25000" dirty="0">
                <a:solidFill>
                  <a:srgbClr val="0033CC"/>
                </a:solidFill>
              </a:rPr>
              <a:t>3</a:t>
            </a:r>
            <a:r>
              <a:rPr lang="en-US" sz="2200" dirty="0">
                <a:solidFill>
                  <a:srgbClr val="0033CC"/>
                </a:solidFill>
              </a:rPr>
              <a:t> x </a:t>
            </a:r>
            <a:r>
              <a:rPr lang="en-US" sz="2200" u="sng" dirty="0">
                <a:solidFill>
                  <a:srgbClr val="0033CC"/>
                </a:solidFill>
              </a:rPr>
              <a:t>1 </a:t>
            </a:r>
            <a:r>
              <a:rPr lang="en-US" sz="2200" u="sng" dirty="0" err="1">
                <a:solidFill>
                  <a:srgbClr val="0033CC"/>
                </a:solidFill>
              </a:rPr>
              <a:t>mol</a:t>
            </a:r>
            <a:r>
              <a:rPr lang="en-US" sz="2200" u="sng" dirty="0">
                <a:solidFill>
                  <a:srgbClr val="0033CC"/>
                </a:solidFill>
              </a:rPr>
              <a:t> </a:t>
            </a:r>
            <a:r>
              <a:rPr lang="en-US" sz="2200" u="sng" dirty="0" smtClean="0">
                <a:solidFill>
                  <a:srgbClr val="0033CC"/>
                </a:solidFill>
              </a:rPr>
              <a:t>NH</a:t>
            </a:r>
            <a:r>
              <a:rPr lang="en-US" sz="2200" u="sng" baseline="-25000" dirty="0" smtClean="0">
                <a:solidFill>
                  <a:srgbClr val="0033CC"/>
                </a:solidFill>
              </a:rPr>
              <a:t>4</a:t>
            </a:r>
            <a:r>
              <a:rPr lang="en-US" sz="2200" u="sng" dirty="0" smtClean="0">
                <a:solidFill>
                  <a:srgbClr val="0033CC"/>
                </a:solidFill>
              </a:rPr>
              <a:t>NO</a:t>
            </a:r>
            <a:r>
              <a:rPr lang="en-US" sz="2200" u="sng" baseline="-25000" dirty="0" smtClean="0">
                <a:solidFill>
                  <a:srgbClr val="0033CC"/>
                </a:solidFill>
              </a:rPr>
              <a:t>3</a:t>
            </a:r>
            <a:endParaRPr lang="en-US" sz="2200" baseline="-25000" dirty="0">
              <a:solidFill>
                <a:srgbClr val="0033CC"/>
              </a:solidFill>
            </a:endParaRP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0033CC"/>
                </a:solidFill>
              </a:rPr>
              <a:t>80.06 </a:t>
            </a:r>
            <a:r>
              <a:rPr lang="en-US" sz="2200" dirty="0" smtClean="0">
                <a:solidFill>
                  <a:srgbClr val="0033CC"/>
                </a:solidFill>
              </a:rPr>
              <a:t>NH</a:t>
            </a:r>
            <a:r>
              <a:rPr lang="en-US" sz="2200" baseline="-25000" dirty="0" smtClean="0">
                <a:solidFill>
                  <a:srgbClr val="0033CC"/>
                </a:solidFill>
              </a:rPr>
              <a:t>4</a:t>
            </a:r>
            <a:r>
              <a:rPr lang="en-US" sz="2200" dirty="0" smtClean="0">
                <a:solidFill>
                  <a:srgbClr val="0033CC"/>
                </a:solidFill>
              </a:rPr>
              <a:t>NO</a:t>
            </a:r>
            <a:r>
              <a:rPr lang="en-US" sz="2200" u="sng" dirty="0" smtClean="0">
                <a:solidFill>
                  <a:srgbClr val="00CC00"/>
                </a:solidFill>
              </a:rPr>
              <a:t>2 </a:t>
            </a:r>
            <a:r>
              <a:rPr lang="en-US" sz="2200" u="sng" dirty="0">
                <a:solidFill>
                  <a:srgbClr val="00CC00"/>
                </a:solidFill>
              </a:rPr>
              <a:t>mol H</a:t>
            </a:r>
            <a:r>
              <a:rPr lang="en-US" sz="2200" u="sng" baseline="-25000" dirty="0">
                <a:solidFill>
                  <a:srgbClr val="00CC00"/>
                </a:solidFill>
              </a:rPr>
              <a:t>2</a:t>
            </a:r>
            <a:r>
              <a:rPr lang="en-US" sz="2200" u="sng" dirty="0">
                <a:solidFill>
                  <a:srgbClr val="00CC00"/>
                </a:solidFill>
              </a:rPr>
              <a:t>O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00CC00"/>
                </a:solidFill>
              </a:rPr>
              <a:t>1 mol NH</a:t>
            </a:r>
            <a:r>
              <a:rPr lang="en-US" sz="2200" baseline="-25000" dirty="0">
                <a:solidFill>
                  <a:srgbClr val="00CC00"/>
                </a:solidFill>
              </a:rPr>
              <a:t>4</a:t>
            </a:r>
            <a:r>
              <a:rPr lang="en-US" sz="2200" dirty="0">
                <a:solidFill>
                  <a:srgbClr val="00CC00"/>
                </a:solidFill>
              </a:rPr>
              <a:t>NO</a:t>
            </a:r>
            <a:r>
              <a:rPr lang="en-US" sz="2200" baseline="-25000" dirty="0">
                <a:solidFill>
                  <a:srgbClr val="00CC00"/>
                </a:solidFill>
              </a:rPr>
              <a:t>3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sz="2200" dirty="0"/>
              <a:t>Multiply mol NH</a:t>
            </a:r>
            <a:r>
              <a:rPr lang="en-US" sz="2200" baseline="-25000" dirty="0"/>
              <a:t>4</a:t>
            </a:r>
            <a:r>
              <a:rPr lang="en-US" sz="2200" dirty="0"/>
              <a:t>NO</a:t>
            </a:r>
            <a:r>
              <a:rPr lang="en-US" sz="2200" baseline="-25000" dirty="0"/>
              <a:t>3 </a:t>
            </a:r>
            <a:r>
              <a:rPr lang="en-US" sz="2200" dirty="0"/>
              <a:t>by the mole ratio: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D60093"/>
                </a:solidFill>
              </a:rPr>
              <a:t>0.3123 mol NH</a:t>
            </a:r>
            <a:r>
              <a:rPr lang="en-US" sz="2200" baseline="-25000" dirty="0">
                <a:solidFill>
                  <a:srgbClr val="D60093"/>
                </a:solidFill>
              </a:rPr>
              <a:t>4</a:t>
            </a:r>
            <a:r>
              <a:rPr lang="en-US" sz="2200" dirty="0">
                <a:solidFill>
                  <a:srgbClr val="D60093"/>
                </a:solidFill>
              </a:rPr>
              <a:t>NO</a:t>
            </a:r>
            <a:r>
              <a:rPr lang="en-US" sz="2200" baseline="-25000" dirty="0">
                <a:solidFill>
                  <a:srgbClr val="D60093"/>
                </a:solidFill>
              </a:rPr>
              <a:t>3 </a:t>
            </a:r>
            <a:r>
              <a:rPr lang="en-US" sz="2200" dirty="0">
                <a:solidFill>
                  <a:srgbClr val="D60093"/>
                </a:solidFill>
              </a:rPr>
              <a:t>x </a:t>
            </a:r>
            <a:r>
              <a:rPr lang="en-US" sz="2200" u="sng" dirty="0">
                <a:solidFill>
                  <a:srgbClr val="D60093"/>
                </a:solidFill>
              </a:rPr>
              <a:t>2 mol H</a:t>
            </a:r>
            <a:r>
              <a:rPr lang="en-US" sz="2200" u="sng" baseline="-25000" dirty="0">
                <a:solidFill>
                  <a:srgbClr val="D60093"/>
                </a:solidFill>
              </a:rPr>
              <a:t>2</a:t>
            </a:r>
            <a:r>
              <a:rPr lang="en-US" sz="2200" u="sng" dirty="0">
                <a:solidFill>
                  <a:srgbClr val="D60093"/>
                </a:solidFill>
              </a:rPr>
              <a:t>O</a:t>
            </a:r>
            <a:r>
              <a:rPr lang="en-US" sz="2200" dirty="0">
                <a:solidFill>
                  <a:srgbClr val="D60093"/>
                </a:solidFill>
              </a:rPr>
              <a:t> = 0.6246 mol H</a:t>
            </a:r>
            <a:r>
              <a:rPr lang="en-US" sz="2200" baseline="-25000" dirty="0">
                <a:solidFill>
                  <a:srgbClr val="D60093"/>
                </a:solidFill>
              </a:rPr>
              <a:t>2</a:t>
            </a:r>
            <a:r>
              <a:rPr lang="en-US" sz="2200" dirty="0">
                <a:solidFill>
                  <a:srgbClr val="D60093"/>
                </a:solidFill>
              </a:rPr>
              <a:t>O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D60093"/>
                </a:solidFill>
              </a:rPr>
              <a:t>     1 mol NH</a:t>
            </a:r>
            <a:r>
              <a:rPr lang="en-US" sz="2200" baseline="-25000" dirty="0">
                <a:solidFill>
                  <a:srgbClr val="D60093"/>
                </a:solidFill>
              </a:rPr>
              <a:t>4</a:t>
            </a:r>
            <a:r>
              <a:rPr lang="en-US" sz="2200" dirty="0">
                <a:solidFill>
                  <a:srgbClr val="D60093"/>
                </a:solidFill>
              </a:rPr>
              <a:t>NO</a:t>
            </a:r>
            <a:r>
              <a:rPr lang="en-US" sz="2200" baseline="-25000" dirty="0">
                <a:solidFill>
                  <a:srgbClr val="D60093"/>
                </a:solidFill>
              </a:rPr>
              <a:t>3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en-US" sz="2200" dirty="0"/>
              <a:t>Calculate the mass of H</a:t>
            </a:r>
            <a:r>
              <a:rPr lang="en-US" sz="2200" baseline="-25000" dirty="0"/>
              <a:t>2</a:t>
            </a:r>
            <a:r>
              <a:rPr lang="en-US" sz="2200" dirty="0"/>
              <a:t>O using the molar mass: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FF9900"/>
                </a:solidFill>
              </a:rPr>
              <a:t>0.6246 mol H</a:t>
            </a:r>
            <a:r>
              <a:rPr lang="en-US" sz="2200" baseline="-25000" dirty="0">
                <a:solidFill>
                  <a:srgbClr val="FF9900"/>
                </a:solidFill>
              </a:rPr>
              <a:t>2</a:t>
            </a:r>
            <a:r>
              <a:rPr lang="en-US" sz="2200" dirty="0">
                <a:solidFill>
                  <a:srgbClr val="FF9900"/>
                </a:solidFill>
              </a:rPr>
              <a:t>O x </a:t>
            </a:r>
            <a:r>
              <a:rPr lang="en-US" sz="2200" u="sng" dirty="0">
                <a:solidFill>
                  <a:srgbClr val="FF9900"/>
                </a:solidFill>
              </a:rPr>
              <a:t>18.02 g H</a:t>
            </a:r>
            <a:r>
              <a:rPr lang="en-US" sz="2200" u="sng" baseline="-25000" dirty="0">
                <a:solidFill>
                  <a:srgbClr val="FF9900"/>
                </a:solidFill>
              </a:rPr>
              <a:t>2</a:t>
            </a:r>
            <a:r>
              <a:rPr lang="en-US" sz="2200" u="sng" dirty="0">
                <a:solidFill>
                  <a:srgbClr val="FF9900"/>
                </a:solidFill>
              </a:rPr>
              <a:t>O</a:t>
            </a:r>
            <a:r>
              <a:rPr lang="en-US" sz="2200" dirty="0">
                <a:solidFill>
                  <a:srgbClr val="FF9900"/>
                </a:solidFill>
              </a:rPr>
              <a:t> = 11.3 g H</a:t>
            </a:r>
            <a:r>
              <a:rPr lang="en-US" sz="2200" baseline="-25000" dirty="0">
                <a:solidFill>
                  <a:srgbClr val="FF9900"/>
                </a:solidFill>
              </a:rPr>
              <a:t>2</a:t>
            </a:r>
            <a:r>
              <a:rPr lang="en-US" sz="2200" dirty="0">
                <a:solidFill>
                  <a:srgbClr val="FF9900"/>
                </a:solidFill>
              </a:rPr>
              <a:t>O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FF9900"/>
                </a:solidFill>
              </a:rPr>
              <a:t>     1 mol H</a:t>
            </a:r>
            <a:r>
              <a:rPr lang="en-US" sz="2200" baseline="-25000" dirty="0">
                <a:solidFill>
                  <a:srgbClr val="FF9900"/>
                </a:solidFill>
              </a:rPr>
              <a:t>2</a:t>
            </a:r>
            <a:r>
              <a:rPr lang="en-US" sz="2200" dirty="0">
                <a:solidFill>
                  <a:srgbClr val="FF9900"/>
                </a:solidFill>
              </a:rPr>
              <a:t>O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Example 2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Silver chloride decomposes into silver and chlorine.  If 3.40 g of chlorine were produced, how many grams of silver chloride were used?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Homework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Stoichiometry worksheet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Stoichiometry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Limiting Reactants</a:t>
            </a:r>
          </a:p>
          <a:p>
            <a:pPr eaLnBrk="1" hangingPunct="1"/>
            <a:r>
              <a:rPr lang="en-US" dirty="0"/>
              <a:t>Section 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limiting reactant</a:t>
            </a:r>
          </a:p>
          <a:p>
            <a:r>
              <a:rPr lang="en-US" dirty="0"/>
              <a:t>Solve stoichiometry problems that incorporate limiting reactants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Key Terms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Limiting reactant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en-US" dirty="0"/>
              <a:t>Totally consumed during a chemical reaction</a:t>
            </a:r>
          </a:p>
          <a:p>
            <a:pPr lvl="1"/>
            <a:r>
              <a:rPr lang="en-US" dirty="0"/>
              <a:t>Determines the amount of product</a:t>
            </a:r>
          </a:p>
          <a:p>
            <a:pPr eaLnBrk="1" hangingPunct="1"/>
            <a:endParaRPr lang="en-US" u="sng" dirty="0"/>
          </a:p>
          <a:p>
            <a:pPr eaLnBrk="1" hangingPunct="1"/>
            <a:r>
              <a:rPr lang="en-US" u="sng" dirty="0">
                <a:solidFill>
                  <a:srgbClr val="FF0000"/>
                </a:solidFill>
              </a:rPr>
              <a:t>Excess reactant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en-US" dirty="0"/>
              <a:t>NOT completely consumed in reaction</a:t>
            </a:r>
          </a:p>
          <a:p>
            <a:pPr lvl="1"/>
            <a:r>
              <a:rPr lang="en-US" dirty="0"/>
              <a:t>Some remains after the reaction stops (limiting reactant runs 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/>
              <a:t>Convert grams of each reactant to moles</a:t>
            </a:r>
          </a:p>
          <a:p>
            <a:pPr marL="624078" indent="-514350">
              <a:buAutoNum type="arabicPeriod"/>
            </a:pPr>
            <a:r>
              <a:rPr lang="en-US" dirty="0"/>
              <a:t>Divide moles by stoichiometric coefficient</a:t>
            </a:r>
          </a:p>
          <a:p>
            <a:pPr marL="624078" indent="-514350">
              <a:buAutoNum type="arabicPeriod"/>
            </a:pPr>
            <a:r>
              <a:rPr lang="en-US" dirty="0"/>
              <a:t>The smaller number is the LR</a:t>
            </a:r>
          </a:p>
          <a:p>
            <a:pPr marL="624078" indent="-514350">
              <a:buAutoNum type="arabicPeriod"/>
            </a:pPr>
            <a:r>
              <a:rPr lang="en-US" dirty="0"/>
              <a:t>Use the LR to do stoichiometric calculations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determining LR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6477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Grilled Cheese Sandwich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98525" y="2224088"/>
            <a:ext cx="71641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Bread   +    Cheese    </a:t>
            </a:r>
            <a:r>
              <a:rPr lang="en-US" sz="2800" dirty="0">
                <a:sym typeface="Wingdings" pitchFamily="2" charset="2"/>
              </a:rPr>
              <a:t>   Grilled Cheese</a:t>
            </a:r>
            <a:endParaRPr lang="en-US" sz="28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2833688"/>
            <a:ext cx="550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 B      +        C          </a:t>
            </a:r>
            <a:r>
              <a:rPr lang="en-US" sz="2800">
                <a:sym typeface="Wingdings" pitchFamily="2" charset="2"/>
              </a:rPr>
              <a:t>          B</a:t>
            </a:r>
            <a:r>
              <a:rPr lang="en-US" sz="2800" baseline="-25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C</a:t>
            </a:r>
            <a:endParaRPr lang="en-US" sz="28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3595688"/>
            <a:ext cx="6615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100 bread     30 slices        ? sandwiches</a:t>
            </a:r>
          </a:p>
        </p:txBody>
      </p:sp>
      <p:sp>
        <p:nvSpPr>
          <p:cNvPr id="307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9" name="Picture 7" descr="cheese sandwi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419600"/>
            <a:ext cx="1736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cheese bread"/>
          <p:cNvPicPr>
            <a:picLocks noChangeAspect="1" noChangeArrowheads="1"/>
          </p:cNvPicPr>
          <p:nvPr/>
        </p:nvPicPr>
        <p:blipFill>
          <a:blip r:embed="rId5" cstate="print"/>
          <a:srcRect t="6114" r="2852" b="20509"/>
          <a:stretch>
            <a:fillRect/>
          </a:stretch>
        </p:blipFill>
        <p:spPr bwMode="auto">
          <a:xfrm>
            <a:off x="6858000" y="2286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81400" y="4648200"/>
            <a:ext cx="5105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You are asked to make grilled cheese sandwiches containing 2 slices of bread and 1 slice of cheese.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Stoichiometry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What is Stoichiometry?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Section1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1"/>
            <a:ext cx="8650288" cy="5257800"/>
          </a:xfrm>
        </p:spPr>
        <p:txBody>
          <a:bodyPr/>
          <a:lstStyle/>
          <a:p>
            <a:pPr marL="552450" indent="-552450" algn="ctr" eaLnBrk="1" hangingPunct="1">
              <a:buFont typeface="Wingdings" pitchFamily="2" charset="2"/>
              <a:buNone/>
            </a:pPr>
            <a:r>
              <a:rPr lang="en-US" sz="2800" dirty="0"/>
              <a:t>S</a:t>
            </a:r>
            <a:r>
              <a:rPr lang="en-US" sz="2800" baseline="-25000" dirty="0"/>
              <a:t>8</a:t>
            </a:r>
            <a:r>
              <a:rPr lang="en-US" sz="2800" dirty="0"/>
              <a:t>+ 4Cl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4S</a:t>
            </a:r>
            <a:r>
              <a:rPr lang="en-US" sz="2800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Cl</a:t>
            </a:r>
            <a:r>
              <a:rPr lang="en-US" sz="2800" baseline="-25000" dirty="0">
                <a:sym typeface="Wingdings" pitchFamily="2" charset="2"/>
              </a:rPr>
              <a:t>2</a:t>
            </a:r>
          </a:p>
          <a:p>
            <a:pPr marL="552450" indent="-552450" algn="ctr" eaLnBrk="1" hangingPunct="1">
              <a:buFont typeface="Wingdings" pitchFamily="2" charset="2"/>
              <a:buNone/>
            </a:pPr>
            <a:endParaRPr lang="en-US" sz="2800" baseline="-25000" dirty="0">
              <a:sym typeface="Wingdings" pitchFamily="2" charset="2"/>
            </a:endParaRPr>
          </a:p>
          <a:p>
            <a:pPr marL="552450" indent="-552450" eaLnBrk="1" hangingPunct="1"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If 200. g of S</a:t>
            </a:r>
            <a:r>
              <a:rPr lang="en-US" sz="2800" baseline="-25000" dirty="0">
                <a:sym typeface="Wingdings" pitchFamily="2" charset="2"/>
              </a:rPr>
              <a:t>8</a:t>
            </a:r>
            <a:r>
              <a:rPr lang="en-US" sz="2800" dirty="0">
                <a:sym typeface="Wingdings" pitchFamily="2" charset="2"/>
              </a:rPr>
              <a:t> reacts with 100. g of Cl</a:t>
            </a:r>
            <a:r>
              <a:rPr lang="en-US" sz="2800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, what mass of S</a:t>
            </a:r>
            <a:r>
              <a:rPr lang="en-US" sz="2800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Cl</a:t>
            </a:r>
            <a:r>
              <a:rPr lang="en-US" sz="2800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 is produced?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sz="2800" dirty="0">
              <a:sym typeface="Wingdings" pitchFamily="2" charset="2"/>
            </a:endParaRP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sz="2800" dirty="0">
                <a:sym typeface="Wingdings" pitchFamily="2" charset="2"/>
              </a:rPr>
              <a:t>Convert both masses to moles:</a:t>
            </a:r>
          </a:p>
          <a:p>
            <a:pPr marL="933450" lvl="1" indent="-476250" eaLnBrk="1" hangingPunct="1"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200. g S</a:t>
            </a:r>
            <a:r>
              <a:rPr lang="en-US" sz="2400" baseline="-25000" dirty="0">
                <a:sym typeface="Wingdings" pitchFamily="2" charset="2"/>
              </a:rPr>
              <a:t>8</a:t>
            </a:r>
            <a:r>
              <a:rPr lang="en-US" sz="2400" dirty="0">
                <a:sym typeface="Wingdings" pitchFamily="2" charset="2"/>
              </a:rPr>
              <a:t>  x  </a:t>
            </a:r>
            <a:r>
              <a:rPr lang="en-US" sz="2400" u="sng" dirty="0">
                <a:sym typeface="Wingdings" pitchFamily="2" charset="2"/>
              </a:rPr>
              <a:t>1 mol S</a:t>
            </a:r>
            <a:r>
              <a:rPr lang="en-US" sz="2400" u="sng" baseline="-25000" dirty="0">
                <a:sym typeface="Wingdings" pitchFamily="2" charset="2"/>
              </a:rPr>
              <a:t>8</a:t>
            </a:r>
            <a:r>
              <a:rPr lang="en-US" sz="2400" baseline="-25000" dirty="0">
                <a:sym typeface="Wingdings" pitchFamily="2" charset="2"/>
              </a:rPr>
              <a:t>  </a:t>
            </a:r>
            <a:r>
              <a:rPr lang="en-US" sz="2400" dirty="0">
                <a:sym typeface="Wingdings" pitchFamily="2" charset="2"/>
              </a:rPr>
              <a:t>=  0.7795 mol S</a:t>
            </a:r>
            <a:r>
              <a:rPr lang="en-US" sz="2400" baseline="-25000" dirty="0">
                <a:sym typeface="Wingdings" pitchFamily="2" charset="2"/>
              </a:rPr>
              <a:t>8</a:t>
            </a:r>
          </a:p>
          <a:p>
            <a:pPr marL="933450" lvl="1" indent="-476250" eaLnBrk="1" hangingPunct="1"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                256.56 g S</a:t>
            </a:r>
            <a:r>
              <a:rPr lang="en-US" sz="2400" baseline="-25000" dirty="0">
                <a:sym typeface="Wingdings" pitchFamily="2" charset="2"/>
              </a:rPr>
              <a:t>8</a:t>
            </a:r>
          </a:p>
          <a:p>
            <a:pPr marL="933450" lvl="1" indent="-476250" eaLnBrk="1" hangingPunct="1"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100. g Cl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x </a:t>
            </a:r>
            <a:r>
              <a:rPr lang="en-US" sz="2400" u="sng" dirty="0">
                <a:sym typeface="Wingdings" pitchFamily="2" charset="2"/>
              </a:rPr>
              <a:t>1 mol Cl</a:t>
            </a:r>
            <a:r>
              <a:rPr lang="en-US" sz="2400" u="sng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1.4104 mol Cl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       </a:t>
            </a:r>
          </a:p>
          <a:p>
            <a:pPr marL="933450" lvl="1" indent="-476250" eaLnBrk="1" hangingPunct="1">
              <a:buFont typeface="Wingdings" pitchFamily="2" charset="2"/>
              <a:buNone/>
            </a:pPr>
            <a:r>
              <a:rPr lang="en-US" sz="2400" baseline="-25000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                70.90g Cl</a:t>
            </a:r>
            <a:r>
              <a:rPr lang="en-US" sz="2400" baseline="-25000" dirty="0">
                <a:sym typeface="Wingdings" pitchFamily="2" charset="2"/>
              </a:rPr>
              <a:t>2</a:t>
            </a:r>
          </a:p>
          <a:p>
            <a:pPr marL="552450" indent="-552450" algn="ctr" eaLnBrk="1" hangingPunct="1"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sz="2800" dirty="0"/>
              <a:t>Divide </a:t>
            </a:r>
            <a:r>
              <a:rPr lang="en-US" sz="2800" dirty="0" err="1"/>
              <a:t>mols</a:t>
            </a:r>
            <a:r>
              <a:rPr lang="en-US" sz="2800" dirty="0"/>
              <a:t> by coefficient from the equation: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u="sng" dirty="0"/>
              <a:t>1.4104 mol Cl</a:t>
            </a:r>
            <a:r>
              <a:rPr lang="en-US" sz="2500" u="sng" baseline="-25000" dirty="0"/>
              <a:t>2</a:t>
            </a:r>
            <a:r>
              <a:rPr lang="en-US" sz="2500" dirty="0"/>
              <a:t>  = </a:t>
            </a:r>
            <a:r>
              <a:rPr lang="en-US" sz="2500" dirty="0">
                <a:solidFill>
                  <a:srgbClr val="FF0000"/>
                </a:solidFill>
              </a:rPr>
              <a:t>0.3526</a:t>
            </a:r>
            <a:r>
              <a:rPr lang="en-US" sz="2500" dirty="0"/>
              <a:t>     </a:t>
            </a:r>
            <a:r>
              <a:rPr lang="en-US" sz="2500" u="sng" dirty="0"/>
              <a:t>0.7795 mol S</a:t>
            </a:r>
            <a:r>
              <a:rPr lang="en-US" sz="2500" u="sng" baseline="-25000" dirty="0"/>
              <a:t>8 </a:t>
            </a:r>
            <a:r>
              <a:rPr lang="en-US" sz="2500" baseline="-25000" dirty="0"/>
              <a:t>   </a:t>
            </a:r>
            <a:r>
              <a:rPr lang="en-US" sz="2500" dirty="0"/>
              <a:t>= 0.7795</a:t>
            </a:r>
            <a:endParaRPr lang="en-US" sz="2500" baseline="30000" dirty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    4 mol Cl</a:t>
            </a:r>
            <a:r>
              <a:rPr lang="en-US" sz="2500" baseline="-25000" dirty="0"/>
              <a:t>2                                           </a:t>
            </a:r>
            <a:r>
              <a:rPr lang="en-US" sz="2500" dirty="0"/>
              <a:t>1 mol S</a:t>
            </a:r>
            <a:r>
              <a:rPr lang="en-US" sz="2500" baseline="-25000" dirty="0"/>
              <a:t>8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u="sng" baseline="-25000" dirty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en-US" sz="2800" dirty="0"/>
              <a:t>The smaller one is the </a:t>
            </a:r>
            <a:r>
              <a:rPr lang="en-US" sz="2800" dirty="0">
                <a:solidFill>
                  <a:srgbClr val="FF0000"/>
                </a:solidFill>
              </a:rPr>
              <a:t>limiting reactant (Cl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)  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		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913313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sz="2800" dirty="0"/>
              <a:t>Use the limiting reactant to determine the mass of S</a:t>
            </a:r>
            <a:r>
              <a:rPr lang="en-US" sz="2800" baseline="-25000" dirty="0"/>
              <a:t>2</a:t>
            </a:r>
            <a:r>
              <a:rPr lang="en-US" sz="2800" dirty="0"/>
              <a:t>Cl</a:t>
            </a:r>
            <a:r>
              <a:rPr lang="en-US" sz="2800" baseline="-25000" dirty="0"/>
              <a:t>2</a:t>
            </a:r>
            <a:r>
              <a:rPr lang="en-US" sz="2800" dirty="0"/>
              <a:t> as a stoichiometry problem from section 12.2: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2300" dirty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100. g Cl</a:t>
            </a:r>
            <a:r>
              <a:rPr lang="en-US" sz="2200" baseline="-25000" dirty="0"/>
              <a:t>2</a:t>
            </a:r>
            <a:r>
              <a:rPr lang="en-US" sz="2200" dirty="0"/>
              <a:t>  x  </a:t>
            </a:r>
            <a:r>
              <a:rPr lang="en-US" sz="2200" u="sng" dirty="0"/>
              <a:t>1 mol Cl</a:t>
            </a:r>
            <a:r>
              <a:rPr lang="en-US" sz="2200" u="sng" baseline="-25000" dirty="0"/>
              <a:t>2</a:t>
            </a:r>
            <a:r>
              <a:rPr lang="en-US" sz="2200" u="sng" dirty="0"/>
              <a:t>  </a:t>
            </a:r>
            <a:r>
              <a:rPr lang="en-US" sz="2200" dirty="0"/>
              <a:t>x  </a:t>
            </a:r>
            <a:r>
              <a:rPr lang="en-US" sz="2200" u="sng" dirty="0"/>
              <a:t>4 mol S</a:t>
            </a:r>
            <a:r>
              <a:rPr lang="en-US" sz="2200" u="sng" baseline="-25000" dirty="0"/>
              <a:t>2</a:t>
            </a:r>
            <a:r>
              <a:rPr lang="en-US" sz="2200" u="sng" dirty="0"/>
              <a:t>Cl</a:t>
            </a:r>
            <a:r>
              <a:rPr lang="en-US" sz="2200" u="sng" baseline="-25000" dirty="0"/>
              <a:t>2</a:t>
            </a:r>
            <a:r>
              <a:rPr lang="en-US" sz="2200" dirty="0"/>
              <a:t>   x  </a:t>
            </a:r>
            <a:r>
              <a:rPr lang="en-US" sz="2200" u="sng" dirty="0"/>
              <a:t>135.04 g S</a:t>
            </a:r>
            <a:r>
              <a:rPr lang="en-US" sz="2200" u="sng" baseline="-25000" dirty="0"/>
              <a:t>2</a:t>
            </a:r>
            <a:r>
              <a:rPr lang="en-US" sz="2200" u="sng" dirty="0"/>
              <a:t>Cl</a:t>
            </a:r>
            <a:r>
              <a:rPr lang="en-US" sz="2200" u="sng" baseline="-25000" dirty="0"/>
              <a:t>2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aseline="-25000" dirty="0"/>
              <a:t> </a:t>
            </a:r>
            <a:r>
              <a:rPr lang="en-US" sz="2200" dirty="0"/>
              <a:t>                 70.90 g Cl</a:t>
            </a:r>
            <a:r>
              <a:rPr lang="en-US" sz="2200" baseline="-25000" dirty="0"/>
              <a:t>2        </a:t>
            </a:r>
            <a:r>
              <a:rPr lang="en-US" sz="2200" dirty="0"/>
              <a:t>4 mol Cl</a:t>
            </a:r>
            <a:r>
              <a:rPr lang="en-US" sz="2200" baseline="-25000" dirty="0"/>
              <a:t>2                 </a:t>
            </a:r>
            <a:r>
              <a:rPr lang="en-US" sz="2200" dirty="0"/>
              <a:t>1 mol S</a:t>
            </a:r>
            <a:r>
              <a:rPr lang="en-US" sz="2200" baseline="-25000" dirty="0"/>
              <a:t>2</a:t>
            </a:r>
            <a:r>
              <a:rPr lang="en-US" sz="2200" dirty="0"/>
              <a:t>Cl</a:t>
            </a:r>
            <a:r>
              <a:rPr lang="en-US" sz="2200" baseline="-25000" dirty="0"/>
              <a:t>2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aseline="-25000" dirty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aseline="-25000" dirty="0"/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FF0000"/>
                </a:solidFill>
              </a:rPr>
              <a:t>=  190. g S</a:t>
            </a:r>
            <a:r>
              <a:rPr lang="en-US" sz="2200" baseline="-25000" dirty="0">
                <a:solidFill>
                  <a:srgbClr val="FF0000"/>
                </a:solidFill>
              </a:rPr>
              <a:t>2</a:t>
            </a:r>
            <a:r>
              <a:rPr lang="en-US" sz="2200" dirty="0">
                <a:solidFill>
                  <a:srgbClr val="FF0000"/>
                </a:solidFill>
              </a:rPr>
              <a:t>Cl</a:t>
            </a:r>
            <a:r>
              <a:rPr lang="en-US" sz="2200" baseline="-25000" dirty="0">
                <a:solidFill>
                  <a:srgbClr val="FF0000"/>
                </a:solidFill>
              </a:rPr>
              <a:t>2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/>
              <a:t>	</a:t>
            </a:r>
            <a:endParaRPr lang="en-US" sz="23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Example Problem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476250" indent="-4762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The reaction between P</a:t>
            </a:r>
            <a:r>
              <a:rPr lang="en-US" sz="2800" baseline="-25000" dirty="0"/>
              <a:t>4</a:t>
            </a:r>
            <a:r>
              <a:rPr lang="en-US" sz="2800" dirty="0"/>
              <a:t> and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produced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. </a:t>
            </a:r>
            <a:endParaRPr lang="en-US" sz="2800" dirty="0"/>
          </a:p>
          <a:p>
            <a:pPr marL="476250" indent="-4762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</a:t>
            </a:r>
          </a:p>
          <a:p>
            <a:pPr marL="476250" indent="-47625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 dirty="0"/>
              <a:t>Determine the mass of P</a:t>
            </a:r>
            <a:r>
              <a:rPr lang="en-US" sz="2800" baseline="-25000" dirty="0"/>
              <a:t>4</a:t>
            </a:r>
            <a:r>
              <a:rPr lang="en-US" sz="2800" dirty="0"/>
              <a:t>O</a:t>
            </a:r>
            <a:r>
              <a:rPr lang="en-US" sz="2800" baseline="-25000" dirty="0"/>
              <a:t>10</a:t>
            </a:r>
            <a:r>
              <a:rPr lang="en-US" sz="2800" dirty="0"/>
              <a:t> formed if 25.0 g of P</a:t>
            </a:r>
            <a:r>
              <a:rPr lang="en-US" sz="2800" baseline="-25000" dirty="0"/>
              <a:t>4</a:t>
            </a:r>
            <a:r>
              <a:rPr lang="en-US" sz="2800" dirty="0"/>
              <a:t> and 50.0g of O</a:t>
            </a:r>
            <a:r>
              <a:rPr lang="en-US" sz="2800" baseline="-25000" dirty="0"/>
              <a:t>2</a:t>
            </a:r>
            <a:r>
              <a:rPr lang="en-US" sz="2800" dirty="0"/>
              <a:t> are combined.</a:t>
            </a:r>
          </a:p>
          <a:p>
            <a:pPr marL="476250" indent="-47625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endParaRPr lang="en-US" sz="2800" dirty="0"/>
          </a:p>
          <a:p>
            <a:pPr marL="476250" indent="-47625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 dirty="0"/>
              <a:t>How much of the excess reactant remains after the reaction stops?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Reactants Worksheet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Stoichiometry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Percent Yield</a:t>
            </a:r>
          </a:p>
          <a:p>
            <a:pPr eaLnBrk="1" hangingPunct="1"/>
            <a:r>
              <a:rPr lang="en-US"/>
              <a:t>Section 4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theoretical, actual, and percent yield</a:t>
            </a:r>
          </a:p>
          <a:p>
            <a:r>
              <a:rPr lang="en-US" dirty="0"/>
              <a:t>Solve stoichiometry problems for percent yields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Key Terms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Theoretical Yield: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Maximum amount of product that </a:t>
            </a:r>
            <a:r>
              <a:rPr lang="en-US" sz="2800" b="1" u="sng" dirty="0"/>
              <a:t>mathematically</a:t>
            </a:r>
            <a:r>
              <a:rPr lang="en-US" sz="2800" dirty="0"/>
              <a:t> can  be produced (calculated using </a:t>
            </a:r>
            <a:r>
              <a:rPr lang="en-US" sz="2800" dirty="0" err="1"/>
              <a:t>stoichiometry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Actual Yield: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Amount of product produced in an experiment (real life amount)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1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Percent Yield Formula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sz="2800" u="sng" dirty="0"/>
              <a:t>actual yield</a:t>
            </a:r>
            <a:r>
              <a:rPr lang="en-US" sz="2800" dirty="0"/>
              <a:t>         x 100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		   theoretical yield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Practice Problem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802688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3300" dirty="0"/>
              <a:t>14.0 g </a:t>
            </a:r>
            <a:r>
              <a:rPr lang="en-US" sz="3300" dirty="0" smtClean="0"/>
              <a:t>Al(OH)</a:t>
            </a:r>
            <a:r>
              <a:rPr lang="en-US" sz="3300" baseline="-25000" dirty="0" smtClean="0"/>
              <a:t>3</a:t>
            </a:r>
            <a:r>
              <a:rPr lang="en-US" sz="3300" dirty="0"/>
              <a:t> </a:t>
            </a:r>
            <a:r>
              <a:rPr lang="en-US" sz="3300" dirty="0" smtClean="0"/>
              <a:t>reacts </a:t>
            </a:r>
            <a:r>
              <a:rPr lang="en-US" sz="3300" dirty="0"/>
              <a:t>with </a:t>
            </a:r>
            <a:r>
              <a:rPr lang="en-US" sz="3300" dirty="0" err="1" smtClean="0"/>
              <a:t>HCl</a:t>
            </a:r>
            <a:r>
              <a:rPr lang="en-US" sz="3300" dirty="0" smtClean="0"/>
              <a:t>, </a:t>
            </a:r>
            <a:r>
              <a:rPr lang="en-US" sz="3300" dirty="0"/>
              <a:t>producing </a:t>
            </a:r>
            <a:r>
              <a:rPr lang="en-US" sz="3300" dirty="0" smtClean="0"/>
              <a:t>AlCl</a:t>
            </a:r>
            <a:r>
              <a:rPr lang="en-US" sz="3300" baseline="-25000" dirty="0" smtClean="0"/>
              <a:t>3</a:t>
            </a:r>
            <a:r>
              <a:rPr lang="en-US" sz="3300" dirty="0" smtClean="0"/>
              <a:t> and H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O.  </a:t>
            </a:r>
            <a:endParaRPr lang="en-US" sz="3300" dirty="0"/>
          </a:p>
          <a:p>
            <a:pPr>
              <a:lnSpc>
                <a:spcPct val="150000"/>
              </a:lnSpc>
            </a:pPr>
            <a:r>
              <a:rPr lang="en-US" sz="3300" dirty="0"/>
              <a:t>If the actual yield </a:t>
            </a:r>
            <a:r>
              <a:rPr lang="en-US" sz="3300" dirty="0"/>
              <a:t>AlCl</a:t>
            </a:r>
            <a:r>
              <a:rPr lang="en-US" sz="3300" baseline="-25000" dirty="0"/>
              <a:t>3 </a:t>
            </a:r>
            <a:r>
              <a:rPr lang="en-US" sz="3300" dirty="0" smtClean="0"/>
              <a:t>is </a:t>
            </a:r>
            <a:r>
              <a:rPr lang="en-US" sz="3300" dirty="0"/>
              <a:t>22.0 g, what is the percent yield?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stoichiometry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Identify mole ratios in a balanced chemical equation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74088" cy="46847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3300" dirty="0"/>
              <a:t>20.0 g of </a:t>
            </a:r>
            <a:r>
              <a:rPr lang="en-US" sz="3300" dirty="0" smtClean="0"/>
              <a:t>Cu</a:t>
            </a:r>
            <a:r>
              <a:rPr lang="en-US" sz="3300" dirty="0" smtClean="0"/>
              <a:t> </a:t>
            </a:r>
            <a:r>
              <a:rPr lang="en-US" sz="3300" dirty="0"/>
              <a:t>is placed into </a:t>
            </a:r>
            <a:r>
              <a:rPr lang="en-US" sz="3300" dirty="0" smtClean="0"/>
              <a:t>AgNO</a:t>
            </a:r>
            <a:r>
              <a:rPr lang="en-US" sz="3300" baseline="-25000" dirty="0" smtClean="0"/>
              <a:t>3</a:t>
            </a:r>
            <a:r>
              <a:rPr lang="en-US" sz="3300" dirty="0" smtClean="0"/>
              <a:t>, </a:t>
            </a:r>
            <a:r>
              <a:rPr lang="en-US" sz="3300" dirty="0"/>
              <a:t>producing </a:t>
            </a:r>
            <a:r>
              <a:rPr lang="en-US" sz="3300" dirty="0" smtClean="0"/>
              <a:t>Ag </a:t>
            </a:r>
            <a:r>
              <a:rPr lang="en-US" sz="3300" dirty="0"/>
              <a:t>and </a:t>
            </a:r>
            <a:r>
              <a:rPr lang="en-US" sz="3300" dirty="0" smtClean="0"/>
              <a:t>Cu(NO</a:t>
            </a:r>
            <a:r>
              <a:rPr lang="en-US" sz="3300" baseline="-25000" dirty="0" smtClean="0"/>
              <a:t>3</a:t>
            </a:r>
            <a:r>
              <a:rPr lang="en-US" sz="3300" dirty="0" smtClean="0"/>
              <a:t>)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. </a:t>
            </a:r>
            <a:endParaRPr lang="en-US" sz="3300" dirty="0"/>
          </a:p>
          <a:p>
            <a:pPr eaLnBrk="1" hangingPunct="1">
              <a:lnSpc>
                <a:spcPct val="150000"/>
              </a:lnSpc>
            </a:pPr>
            <a:r>
              <a:rPr lang="en-US" sz="3300" dirty="0"/>
              <a:t>If you have a 75% yield, how much silver was produced?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Percent Yield Worksheet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Stoichiometry</a:t>
            </a:r>
          </a:p>
          <a:p>
            <a:r>
              <a:rPr lang="en-US" dirty="0"/>
              <a:t>Mole ratios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/>
            <a:r>
              <a:rPr lang="en-US" dirty="0"/>
              <a:t>Study of quantitative relationships between amounts of reactants used and products formed by a chemical reaction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Based on </a:t>
            </a:r>
            <a:r>
              <a:rPr lang="en-US" dirty="0">
                <a:solidFill>
                  <a:srgbClr val="FF0000"/>
                </a:solidFill>
              </a:rPr>
              <a:t>law of conservation of mass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Stoichiometry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Mole Ratios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26488" cy="4608513"/>
          </a:xfrm>
        </p:spPr>
        <p:txBody>
          <a:bodyPr/>
          <a:lstStyle/>
          <a:p>
            <a:pPr eaLnBrk="1" hangingPunct="1"/>
            <a:r>
              <a:rPr lang="en-US" sz="3200" dirty="0"/>
              <a:t>Ratio between number of moles of any 2 substances in a balanced chemical equation.</a:t>
            </a:r>
          </a:p>
          <a:p>
            <a:pPr eaLnBrk="1" hangingPunct="1"/>
            <a:endParaRPr lang="en-US" dirty="0"/>
          </a:p>
          <a:p>
            <a:pPr>
              <a:buNone/>
            </a:pPr>
            <a:r>
              <a:rPr lang="en-US" sz="3600" b="1">
                <a:solidFill>
                  <a:srgbClr val="FF0000"/>
                </a:solidFill>
              </a:rPr>
              <a:t>             </a:t>
            </a:r>
            <a:r>
              <a:rPr lang="en-US" sz="3600" b="1" smtClean="0"/>
              <a:t>Al </a:t>
            </a:r>
            <a:r>
              <a:rPr lang="en-US" sz="3600" b="1"/>
              <a:t>+ </a:t>
            </a:r>
            <a:r>
              <a:rPr lang="en-US" sz="3600" b="1" smtClean="0"/>
              <a:t>Br</a:t>
            </a:r>
            <a:r>
              <a:rPr lang="en-US" sz="3600" b="1" baseline="-25000" smtClean="0"/>
              <a:t>2</a:t>
            </a:r>
            <a:r>
              <a:rPr lang="en-US" sz="3600" b="1" smtClean="0"/>
              <a:t> </a:t>
            </a:r>
            <a:r>
              <a:rPr lang="en-US" sz="3600" b="1">
                <a:sym typeface="Wingdings" pitchFamily="2" charset="2"/>
              </a:rPr>
              <a:t> </a:t>
            </a:r>
            <a:r>
              <a:rPr lang="en-US" sz="3600" b="1" smtClean="0">
                <a:sym typeface="Wingdings" pitchFamily="2" charset="2"/>
              </a:rPr>
              <a:t>AlBr</a:t>
            </a:r>
            <a:r>
              <a:rPr lang="en-US" sz="3600" b="1" baseline="-25000" smtClean="0">
                <a:sym typeface="Wingdings" pitchFamily="2" charset="2"/>
              </a:rPr>
              <a:t>3</a:t>
            </a:r>
            <a:endParaRPr lang="en-US" sz="3600" b="1" dirty="0">
              <a:sym typeface="Wingdings" pitchFamily="2" charset="2"/>
            </a:endParaRPr>
          </a:p>
          <a:p>
            <a:pPr eaLnBrk="1" hangingPunct="1"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Stoichiometry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Stoichiometric Calculations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Section 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apply the steps to solving stoichiometry problems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/>
              <a:t>Write a balanced chemical equation</a:t>
            </a:r>
          </a:p>
          <a:p>
            <a:pPr marL="624078" indent="-514350">
              <a:buAutoNum type="arabicPeriod"/>
            </a:pPr>
            <a:r>
              <a:rPr lang="en-US" dirty="0"/>
              <a:t>Convert grams of known to </a:t>
            </a:r>
            <a:r>
              <a:rPr lang="en-US" dirty="0" err="1"/>
              <a:t>mols</a:t>
            </a:r>
            <a:r>
              <a:rPr lang="en-US" dirty="0"/>
              <a:t> of known</a:t>
            </a:r>
          </a:p>
          <a:p>
            <a:pPr marL="624078" indent="-514350">
              <a:buAutoNum type="arabicPeriod"/>
            </a:pPr>
            <a:r>
              <a:rPr lang="en-US" dirty="0"/>
              <a:t>Convert </a:t>
            </a:r>
            <a:r>
              <a:rPr lang="en-US" dirty="0" err="1"/>
              <a:t>mols</a:t>
            </a:r>
            <a:r>
              <a:rPr lang="en-US" dirty="0"/>
              <a:t> of known to </a:t>
            </a:r>
            <a:r>
              <a:rPr lang="en-US" dirty="0" err="1"/>
              <a:t>mols</a:t>
            </a:r>
            <a:r>
              <a:rPr lang="en-US" dirty="0"/>
              <a:t> of unknown (using mole ratios)</a:t>
            </a:r>
          </a:p>
          <a:p>
            <a:pPr marL="624078" indent="-514350">
              <a:buAutoNum type="arabicPeriod"/>
            </a:pPr>
            <a:r>
              <a:rPr lang="en-US" dirty="0"/>
              <a:t>Convert </a:t>
            </a:r>
            <a:r>
              <a:rPr lang="en-US" dirty="0" err="1"/>
              <a:t>mols</a:t>
            </a:r>
            <a:r>
              <a:rPr lang="en-US" dirty="0"/>
              <a:t> of unknown to grams of unknown</a:t>
            </a:r>
          </a:p>
          <a:p>
            <a:pPr marL="624078" indent="-51435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to Solving a Stoichiometry Problem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24561</TotalTime>
  <Words>718</Words>
  <Application>Microsoft Office PowerPoint</Application>
  <PresentationFormat>On-screen Show (4:3)</PresentationFormat>
  <Paragraphs>139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Unit 9 Standards</vt:lpstr>
      <vt:lpstr> Stoichiometry</vt:lpstr>
      <vt:lpstr>Objectives</vt:lpstr>
      <vt:lpstr>Key Terms</vt:lpstr>
      <vt:lpstr>Stoichiometry</vt:lpstr>
      <vt:lpstr>Mole Ratios</vt:lpstr>
      <vt:lpstr> Stoichiometry</vt:lpstr>
      <vt:lpstr>Objectives</vt:lpstr>
      <vt:lpstr>Steps to Solving a Stoichiometry Problem</vt:lpstr>
      <vt:lpstr>Format</vt:lpstr>
      <vt:lpstr>Example Problem</vt:lpstr>
      <vt:lpstr>Solution</vt:lpstr>
      <vt:lpstr>Example 2</vt:lpstr>
      <vt:lpstr>Homework</vt:lpstr>
      <vt:lpstr> Stoichiometry</vt:lpstr>
      <vt:lpstr>Objectives</vt:lpstr>
      <vt:lpstr>Key Terms</vt:lpstr>
      <vt:lpstr>Steps to determining LR</vt:lpstr>
      <vt:lpstr>Grilled Cheese Sandwich</vt:lpstr>
      <vt:lpstr>Example</vt:lpstr>
      <vt:lpstr>PowerPoint Presentation</vt:lpstr>
      <vt:lpstr>PowerPoint Presentation</vt:lpstr>
      <vt:lpstr>Example Problem</vt:lpstr>
      <vt:lpstr>Homework</vt:lpstr>
      <vt:lpstr> Stoichiometry</vt:lpstr>
      <vt:lpstr>Objectives</vt:lpstr>
      <vt:lpstr>Key Terms</vt:lpstr>
      <vt:lpstr>Percent Yield Formula</vt:lpstr>
      <vt:lpstr>Practice Problem</vt:lpstr>
      <vt:lpstr>Example Problem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Standards</dc:title>
  <dc:creator>kboyle</dc:creator>
  <cp:lastModifiedBy>User</cp:lastModifiedBy>
  <cp:revision>35</cp:revision>
  <dcterms:created xsi:type="dcterms:W3CDTF">2012-04-25T16:51:34Z</dcterms:created>
  <dcterms:modified xsi:type="dcterms:W3CDTF">2020-02-27T17:34:30Z</dcterms:modified>
</cp:coreProperties>
</file>